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pn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87167" y="8371331"/>
            <a:ext cx="2281428" cy="29718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13632" y="786383"/>
            <a:ext cx="434339" cy="59435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8592" y="2791967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336" y="0"/>
                </a:lnTo>
              </a:path>
            </a:pathLst>
          </a:custGeom>
          <a:ln w="12192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691639" y="260299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336" y="0"/>
                </a:lnTo>
              </a:path>
            </a:pathLst>
          </a:custGeom>
          <a:ln w="12192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82111" y="2418587"/>
            <a:ext cx="1274064" cy="38252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56716" y="2414015"/>
            <a:ext cx="2894076" cy="3749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2442" y="1472692"/>
            <a:ext cx="5815965" cy="80010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algn="ctr" marL="1344295" marR="1346835" indent="-635">
              <a:lnSpc>
                <a:spcPct val="103800"/>
              </a:lnSpc>
              <a:spcBef>
                <a:spcPts val="40"/>
              </a:spcBef>
            </a:pPr>
            <a:r>
              <a:rPr dirty="0" sz="1300" spc="50" b="1">
                <a:latin typeface="Times New Roman"/>
                <a:cs typeface="Times New Roman"/>
              </a:rPr>
              <a:t>ВИКОНАВЧИЙ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KOMITET </a:t>
            </a:r>
            <a:r>
              <a:rPr dirty="0" sz="1300" spc="65" b="1">
                <a:latin typeface="Times New Roman"/>
                <a:cs typeface="Times New Roman"/>
              </a:rPr>
              <a:t>ШИРОЕІВСЬЕОЇ</a:t>
            </a:r>
            <a:r>
              <a:rPr dirty="0" sz="1300" spc="200" b="1">
                <a:latin typeface="Times New Roman"/>
                <a:cs typeface="Times New Roman"/>
              </a:rPr>
              <a:t> </a:t>
            </a:r>
            <a:r>
              <a:rPr dirty="0" sz="1300" spc="60" b="1">
                <a:latin typeface="Times New Roman"/>
                <a:cs typeface="Times New Roman"/>
              </a:rPr>
              <a:t>СЕЛИЩНОЇ</a:t>
            </a:r>
            <a:r>
              <a:rPr dirty="0" sz="1300" spc="75" b="1">
                <a:latin typeface="Times New Roman"/>
                <a:cs typeface="Times New Roman"/>
              </a:rPr>
              <a:t> </a:t>
            </a:r>
            <a:r>
              <a:rPr dirty="0" sz="1300" spc="-20" b="1">
                <a:latin typeface="Times New Roman"/>
                <a:cs typeface="Times New Roman"/>
              </a:rPr>
              <a:t>РАДИ</a:t>
            </a:r>
            <a:endParaRPr sz="1300">
              <a:latin typeface="Times New Roman"/>
              <a:cs typeface="Times New Roman"/>
            </a:endParaRPr>
          </a:p>
          <a:p>
            <a:pPr algn="ctr" marL="12700" marR="5080">
              <a:lnSpc>
                <a:spcPts val="1400"/>
              </a:lnSpc>
              <a:spcBef>
                <a:spcPts val="130"/>
              </a:spcBef>
              <a:tabLst>
                <a:tab pos="2579370" algn="l"/>
              </a:tabLst>
            </a:pPr>
            <a:r>
              <a:rPr dirty="0" sz="1300" spc="-25">
                <a:latin typeface="Times New Roman"/>
                <a:cs typeface="Times New Roman"/>
              </a:rPr>
              <a:t>вуд.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 spc="-75">
                <a:latin typeface="Times New Roman"/>
                <a:cs typeface="Times New Roman"/>
              </a:rPr>
              <a:t>Cofiopнa,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107,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с-</a:t>
            </a:r>
            <a:r>
              <a:rPr dirty="0" sz="1300" spc="-90">
                <a:latin typeface="Times New Roman"/>
                <a:cs typeface="Times New Roman"/>
              </a:rPr>
              <a:t>ще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Широке,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Криворізький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район,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Днівропезуовська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область,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53700, </a:t>
            </a:r>
            <a:r>
              <a:rPr dirty="0" sz="1300" spc="-50">
                <a:latin typeface="Times New Roman"/>
                <a:cs typeface="Times New Roman"/>
              </a:rPr>
              <a:t>тел./факс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(05657)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2-</a:t>
            </a:r>
            <a:r>
              <a:rPr dirty="0" sz="1300" spc="-70">
                <a:latin typeface="Times New Roman"/>
                <a:cs typeface="Times New Roman"/>
              </a:rPr>
              <a:t>90-</a:t>
            </a:r>
            <a:r>
              <a:rPr dirty="0" sz="1300" spc="-20">
                <a:latin typeface="Times New Roman"/>
                <a:cs typeface="Times New Roman"/>
              </a:rPr>
              <a:t>99,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e-</a:t>
            </a:r>
            <a:r>
              <a:rPr dirty="0" sz="1300" spc="-55">
                <a:latin typeface="Times New Roman"/>
                <a:cs typeface="Times New Roman"/>
              </a:rPr>
              <a:t>mail: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u="sng" sz="13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into</a:t>
            </a:r>
            <a:r>
              <a:rPr dirty="0" u="sng" sz="13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300" spc="-4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shiroksel.otя.dp.яov.na</a:t>
            </a:r>
            <a:r>
              <a:rPr dirty="0" sz="1300" spc="-40">
                <a:latin typeface="Times New Roman"/>
                <a:cs typeface="Times New Roman"/>
              </a:rPr>
              <a:t>,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код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85">
                <a:latin typeface="Times New Roman"/>
                <a:cs typeface="Times New Roman"/>
              </a:rPr>
              <a:t>СДРПОУ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41753769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50376" y="2789428"/>
            <a:ext cx="6156325" cy="5133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15054">
              <a:lnSpc>
                <a:spcPts val="1535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Директору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комунального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закладу</a:t>
            </a:r>
            <a:endParaRPr sz="1300">
              <a:latin typeface="Times New Roman"/>
              <a:cs typeface="Times New Roman"/>
            </a:endParaRPr>
          </a:p>
          <a:p>
            <a:pPr marL="3615054" marR="115570" indent="5715">
              <a:lnSpc>
                <a:spcPts val="1480"/>
              </a:lnSpc>
              <a:spcBef>
                <a:spcPts val="90"/>
              </a:spcBef>
            </a:pPr>
            <a:r>
              <a:rPr dirty="0" sz="1300" spc="-10">
                <a:latin typeface="Times New Roman"/>
                <a:cs typeface="Times New Roman"/>
              </a:rPr>
              <a:t>«Широшвський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заклад дошкілвної</a:t>
            </a:r>
            <a:r>
              <a:rPr dirty="0" sz="1300">
                <a:latin typeface="Times New Roman"/>
                <a:cs typeface="Times New Roman"/>
              </a:rPr>
              <a:t> освіти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(ясла-</a:t>
            </a:r>
            <a:r>
              <a:rPr dirty="0" sz="1300" spc="-10">
                <a:latin typeface="Times New Roman"/>
                <a:cs typeface="Times New Roman"/>
              </a:rPr>
              <a:t>садок) </a:t>
            </a:r>
            <a:r>
              <a:rPr dirty="0" sz="1300" spc="-145">
                <a:latin typeface="Times New Roman"/>
                <a:cs typeface="Times New Roman"/>
              </a:rPr>
              <a:t>N.°4»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Широківської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селиідної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ради</a:t>
            </a:r>
            <a:endParaRPr sz="1300">
              <a:latin typeface="Times New Roman"/>
              <a:cs typeface="Times New Roman"/>
            </a:endParaRPr>
          </a:p>
          <a:p>
            <a:pPr marL="3605529">
              <a:lnSpc>
                <a:spcPct val="100000"/>
              </a:lnSpc>
              <a:spcBef>
                <a:spcPts val="1420"/>
              </a:spcBef>
            </a:pPr>
            <a:r>
              <a:rPr dirty="0" sz="1300">
                <a:latin typeface="Times New Roman"/>
                <a:cs typeface="Times New Roman"/>
              </a:rPr>
              <a:t>Наталії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КОРЖОВСЬКШ</a:t>
            </a:r>
            <a:endParaRPr sz="1300">
              <a:latin typeface="Times New Roman"/>
              <a:cs typeface="Times New Roman"/>
            </a:endParaRPr>
          </a:p>
          <a:p>
            <a:pPr marL="154940" marR="3222625" indent="2540">
              <a:lnSpc>
                <a:spcPts val="1510"/>
              </a:lnSpc>
              <a:spcBef>
                <a:spcPts val="1485"/>
              </a:spcBef>
            </a:pP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ресстрадію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зиін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та</a:t>
            </a:r>
            <a:r>
              <a:rPr dirty="0" sz="1300" spc="11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доповнень</a:t>
            </a:r>
            <a:r>
              <a:rPr dirty="0" sz="1300" spc="185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до </a:t>
            </a:r>
            <a:r>
              <a:rPr dirty="0" sz="1300" b="1">
                <a:latin typeface="Times New Roman"/>
                <a:cs typeface="Times New Roman"/>
              </a:rPr>
              <a:t>колектвввого</a:t>
            </a:r>
            <a:r>
              <a:rPr dirty="0" sz="1300" spc="5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договору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-20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2022-</a:t>
            </a:r>
            <a:r>
              <a:rPr dirty="0" sz="1300" spc="-20" b="1">
                <a:latin typeface="Times New Roman"/>
                <a:cs typeface="Times New Roman"/>
              </a:rPr>
              <a:t>2026 </a:t>
            </a:r>
            <a:r>
              <a:rPr dirty="0" sz="1300" spc="-20">
                <a:latin typeface="Times New Roman"/>
                <a:cs typeface="Times New Roman"/>
              </a:rPr>
              <a:t>ропи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 marR="8890" indent="451484">
              <a:lnSpc>
                <a:spcPct val="109200"/>
              </a:lnSpc>
            </a:pPr>
            <a:r>
              <a:rPr dirty="0" sz="1300" spc="-25">
                <a:latin typeface="Times New Roman"/>
                <a:cs typeface="Times New Roman"/>
              </a:rPr>
              <a:t>Виконавчий</a:t>
            </a:r>
            <a:r>
              <a:rPr dirty="0" sz="1300" spc="51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комітет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Широківської</a:t>
            </a:r>
            <a:r>
              <a:rPr dirty="0" sz="1300" spc="56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селищної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ради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повідомляе,</a:t>
            </a:r>
            <a:r>
              <a:rPr dirty="0" sz="1300" spc="545">
                <a:latin typeface="Times New Roman"/>
                <a:cs typeface="Times New Roman"/>
              </a:rPr>
              <a:t> </a:t>
            </a:r>
            <a:r>
              <a:rPr dirty="0" sz="1300" spc="-35">
                <a:latin typeface="Times New Roman"/>
                <a:cs typeface="Times New Roman"/>
              </a:rPr>
              <a:t>що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зміни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та </a:t>
            </a:r>
            <a:r>
              <a:rPr dirty="0" sz="1300" spc="-25">
                <a:latin typeface="Times New Roman"/>
                <a:cs typeface="Times New Roman"/>
              </a:rPr>
              <a:t>доповнення</a:t>
            </a:r>
            <a:r>
              <a:rPr dirty="0" sz="1300" spc="55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до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30">
                <a:latin typeface="Times New Roman"/>
                <a:cs typeface="Times New Roman"/>
              </a:rPr>
              <a:t>колективного</a:t>
            </a:r>
            <a:r>
              <a:rPr dirty="0" sz="1300" spc="57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договору</a:t>
            </a:r>
            <a:r>
              <a:rPr dirty="0" sz="1300" spc="5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2022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650">
                <a:latin typeface="Times New Roman"/>
                <a:cs typeface="Times New Roman"/>
              </a:rPr>
              <a:t>—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2026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роки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між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адміністраціею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комунального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захладу</a:t>
            </a:r>
            <a:r>
              <a:rPr dirty="0" sz="1300" spc="509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«Широківський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заклад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дошкільної</a:t>
            </a:r>
            <a:r>
              <a:rPr dirty="0" sz="1300" spc="509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освіти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(ясла-садок)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№4»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Широківської</a:t>
            </a:r>
            <a:r>
              <a:rPr dirty="0" sz="1300" spc="92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селищної</a:t>
            </a:r>
            <a:r>
              <a:rPr dirty="0" sz="1300" spc="819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ради</a:t>
            </a:r>
            <a:r>
              <a:rPr dirty="0" sz="1300" spc="835">
                <a:latin typeface="Times New Roman"/>
                <a:cs typeface="Times New Roman"/>
              </a:rPr>
              <a:t> </a:t>
            </a:r>
            <a:r>
              <a:rPr dirty="0" sz="1300" spc="-5">
                <a:latin typeface="Times New Roman"/>
                <a:cs typeface="Times New Roman"/>
              </a:rPr>
              <a:t>т</a:t>
            </a:r>
            <a:r>
              <a:rPr dirty="0" sz="1300">
                <a:latin typeface="Times New Roman"/>
                <a:cs typeface="Times New Roman"/>
              </a:rPr>
              <a:t>а</a:t>
            </a:r>
            <a:r>
              <a:rPr dirty="0" sz="1300" spc="79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трудовим</a:t>
            </a:r>
            <a:r>
              <a:rPr dirty="0" sz="1300" spc="894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колективом</a:t>
            </a:r>
            <a:r>
              <a:rPr dirty="0" sz="1300" spc="919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комуналвного</a:t>
            </a:r>
            <a:r>
              <a:rPr dirty="0" sz="1300" spc="91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закладу</a:t>
            </a:r>
            <a:endParaRPr sz="1300">
              <a:latin typeface="Times New Roman"/>
              <a:cs typeface="Times New Roman"/>
            </a:endParaRPr>
          </a:p>
          <a:p>
            <a:pPr algn="just" marL="15240" marR="5080" indent="-3175">
              <a:lnSpc>
                <a:spcPct val="110800"/>
              </a:lnSpc>
            </a:pPr>
            <a:r>
              <a:rPr dirty="0" sz="1300" i="1">
                <a:latin typeface="Times New Roman"/>
                <a:cs typeface="Times New Roman"/>
              </a:rPr>
              <a:t>«</a:t>
            </a:r>
            <a:r>
              <a:rPr dirty="0" sz="1300">
                <a:latin typeface="Times New Roman"/>
                <a:cs typeface="Times New Roman"/>
              </a:rPr>
              <a:t>IIIироківський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заклад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дошкільпої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освітп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(ясла-</a:t>
            </a:r>
            <a:r>
              <a:rPr dirty="0" sz="1300">
                <a:latin typeface="Times New Roman"/>
                <a:cs typeface="Times New Roman"/>
              </a:rPr>
              <a:t>садок)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№4»</a:t>
            </a:r>
            <a:r>
              <a:rPr dirty="0" sz="1300" spc="130" i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Шпроківської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селищноі’ </a:t>
            </a:r>
            <a:r>
              <a:rPr dirty="0" sz="1300">
                <a:latin typeface="Times New Roman"/>
                <a:cs typeface="Times New Roman"/>
              </a:rPr>
              <a:t>ради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заресстровано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внесено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Ресстру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колективних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договорів,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змін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i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доповнень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до </a:t>
            </a:r>
            <a:r>
              <a:rPr dirty="0" sz="1300">
                <a:latin typeface="Times New Roman"/>
                <a:cs typeface="Times New Roman"/>
              </a:rPr>
              <a:t>них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22.04.2026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-200">
                <a:latin typeface="Times New Roman"/>
                <a:cs typeface="Times New Roman"/>
              </a:rPr>
              <a:t>N°.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40-</a:t>
            </a:r>
            <a:r>
              <a:rPr dirty="0" sz="1300">
                <a:latin typeface="Times New Roman"/>
                <a:cs typeface="Times New Roman"/>
              </a:rPr>
              <a:t>26,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рекомендацій.</a:t>
            </a:r>
            <a:endParaRPr sz="1300">
              <a:latin typeface="Times New Roman"/>
              <a:cs typeface="Times New Roman"/>
            </a:endParaRPr>
          </a:p>
          <a:p>
            <a:pPr algn="just" marL="13335" marR="13970" indent="450850">
              <a:lnSpc>
                <a:spcPct val="110800"/>
              </a:lnSpc>
            </a:pPr>
            <a:r>
              <a:rPr dirty="0" sz="1300" spc="-20">
                <a:latin typeface="Times New Roman"/>
                <a:cs typeface="Times New Roman"/>
              </a:rPr>
              <a:t>Реестр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30">
                <a:latin typeface="Times New Roman"/>
                <a:cs typeface="Times New Roman"/>
              </a:rPr>
              <a:t>колективних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договорів,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змін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i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доповнень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до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них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розміідено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-30">
                <a:latin typeface="Times New Roman"/>
                <a:cs typeface="Times New Roman"/>
              </a:rPr>
              <a:t>офіційному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веб-сайті</a:t>
            </a:r>
            <a:r>
              <a:rPr dirty="0" sz="1300">
                <a:latin typeface="Times New Roman"/>
                <a:cs typeface="Times New Roman"/>
              </a:rPr>
              <a:t>          </a:t>
            </a:r>
            <a:r>
              <a:rPr dirty="0" sz="1300" spc="-20">
                <a:latin typeface="Times New Roman"/>
                <a:cs typeface="Times New Roman"/>
              </a:rPr>
              <a:t>виконавяого</a:t>
            </a:r>
            <a:r>
              <a:rPr dirty="0" sz="1300" spc="2985">
                <a:latin typeface="Times New Roman"/>
                <a:cs typeface="Times New Roman"/>
              </a:rPr>
              <a:t> </a:t>
            </a:r>
            <a:r>
              <a:rPr dirty="0" sz="1300" spc="-15">
                <a:latin typeface="Times New Roman"/>
                <a:cs typeface="Times New Roman"/>
              </a:rPr>
              <a:t>комітету</a:t>
            </a:r>
            <a:r>
              <a:rPr dirty="0" sz="1300" spc="299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Широківської</a:t>
            </a:r>
            <a:r>
              <a:rPr dirty="0" sz="1300" spc="301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селищної</a:t>
            </a:r>
            <a:r>
              <a:rPr dirty="0" sz="1300" spc="298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ради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u="sng" sz="1300" spc="-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https://shirOkSCl.OtД.dp.еоv.на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у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розділі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Громадськості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-585">
                <a:latin typeface="Times New Roman"/>
                <a:cs typeface="Times New Roman"/>
              </a:rPr>
              <a:t>—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Колективні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договори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 spc="-425">
                <a:latin typeface="Times New Roman"/>
                <a:cs typeface="Times New Roman"/>
              </a:rPr>
              <a:t>—</a:t>
            </a:r>
            <a:r>
              <a:rPr dirty="0" sz="1300" spc="-145">
                <a:latin typeface="Times New Roman"/>
                <a:cs typeface="Times New Roman"/>
              </a:rPr>
              <a:t>•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Реестр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колективних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 spc="-30">
                <a:latin typeface="Times New Roman"/>
                <a:cs typeface="Times New Roman"/>
              </a:rPr>
              <a:t>договорів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посиланням:</a:t>
            </a:r>
            <a:endParaRPr sz="1300">
              <a:latin typeface="Times New Roman"/>
              <a:cs typeface="Times New Roman"/>
            </a:endParaRPr>
          </a:p>
          <a:p>
            <a:pPr marL="13970" marR="395605" indent="-635">
              <a:lnSpc>
                <a:spcPts val="1510"/>
              </a:lnSpc>
              <a:spcBef>
                <a:spcPts val="260"/>
              </a:spcBef>
            </a:pPr>
            <a:r>
              <a:rPr dirty="0" u="sng" sz="130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https://shiroksel.otц.dp.boy.na/&gt;'чomadskosti/kolektvvni-dohovora/reyestr-</a:t>
            </a:r>
            <a:r>
              <a:rPr dirty="0" u="sng" sz="130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kolektivnih-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doяovoriv-</a:t>
            </a:r>
            <a:r>
              <a:rPr dirty="0" u="sng" sz="130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ziriin-ta-</a:t>
            </a:r>
            <a:r>
              <a:rPr dirty="0" u="sng" sz="130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dopovnen-do-</a:t>
            </a:r>
            <a:r>
              <a:rPr dirty="0" u="sng" sz="1300" spc="-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nih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51181" y="8467852"/>
            <a:ext cx="12719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Селищний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51458" y="9068307"/>
            <a:ext cx="916305" cy="328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95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Лілія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Плосконос</a:t>
            </a:r>
            <a:endParaRPr sz="1000">
              <a:latin typeface="Times New Roman"/>
              <a:cs typeface="Times New Roman"/>
            </a:endParaRPr>
          </a:p>
          <a:p>
            <a:pPr marL="13335">
              <a:lnSpc>
                <a:spcPts val="1195"/>
              </a:lnSpc>
            </a:pPr>
            <a:r>
              <a:rPr dirty="0" sz="1000" spc="-10" b="1">
                <a:latin typeface="Times New Roman"/>
                <a:cs typeface="Times New Roman"/>
              </a:rPr>
              <a:t>0980882493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91924" y="8458707"/>
            <a:ext cx="13874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Олександр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КОКУЛ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2026-05-25T05:25:06Z</dcterms:created>
  <dcterms:modified xsi:type="dcterms:W3CDTF">2026-05-25T05:25:06Z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2026-04-23T00:00:00Z</vt:filetime>
  </property>
  <property fmtid="{D5CDD505-2E9C-101B-9397-08002B2CF9AE}" pid="3" name="Creator">
    <vt:lpwstr>(Foxit Advanced PDF Editor)</vt:lpwstr>
  </property>
  <property fmtid="{D5CDD505-2E9C-101B-9397-08002B2CF9AE}" pid="4" name="ICNAppName">
    <vt:lpwstr>Foxit Advanced PDF Editor</vt:lpwstr>
  </property>
  <property fmtid="{D5CDD505-2E9C-101B-9397-08002B2CF9AE}" pid="5" name="ICNAppPlatform">
    <vt:lpwstr>Windows</vt:lpwstr>
  </property>
  <property fmtid="{D5CDD505-2E9C-101B-9397-08002B2CF9AE}" pid="6" name="ICNAppVersion">
    <vt:lpwstr>3.10</vt:lpwstr>
  </property>
  <property fmtid="{D5CDD505-2E9C-101B-9397-08002B2CF9AE}" pid="7" name="LastSaved">
    <vt:filetime>2026-05-25T00:00:00Z</vt:filetime>
  </property>
  <property fmtid="{D5CDD505-2E9C-101B-9397-08002B2CF9AE}" pid="8" name="Producer">
    <vt:lpwstr>3-Heights(TM) PDF Security Shell 4.8.25.2 (http://www.pdf-tools.com)</vt:lpwstr>
  </property>
</Properties>
</file>