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jpg"/><Relationship Id="rId7" Type="http://schemas.openxmlformats.org/officeDocument/2006/relationships/image" Target="../media/image13.jpg"/><Relationship Id="rId8" Type="http://schemas.openxmlformats.org/officeDocument/2006/relationships/image" Target="../media/image14.jpg"/><Relationship Id="rId9" Type="http://schemas.openxmlformats.org/officeDocument/2006/relationships/image" Target="../media/image15.png"/><Relationship Id="rId10" Type="http://schemas.openxmlformats.org/officeDocument/2006/relationships/image" Target="../media/image16.png"/><Relationship Id="rId11" Type="http://schemas.openxmlformats.org/officeDocument/2006/relationships/hyperlink" Target="mailto:shyrokivskyi%2Circ@uki.net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2582" y="8537403"/>
            <a:ext cx="5390183" cy="210973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78758" y="597758"/>
            <a:ext cx="443318" cy="61885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1165" y="1568472"/>
            <a:ext cx="0" cy="4327525"/>
          </a:xfrm>
          <a:custGeom>
            <a:avLst/>
            <a:gdLst/>
            <a:ahLst/>
            <a:cxnLst/>
            <a:rect l="l" t="t" r="r" b="b"/>
            <a:pathLst>
              <a:path w="0" h="4327525">
                <a:moveTo>
                  <a:pt x="0" y="432730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96964" y="4535935"/>
            <a:ext cx="717752" cy="11955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6118237"/>
            <a:ext cx="7036" cy="126584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1196254" y="4310896"/>
            <a:ext cx="5861685" cy="548640"/>
            <a:chOff x="1196254" y="4310896"/>
            <a:chExt cx="5861685" cy="548640"/>
          </a:xfrm>
        </p:grpSpPr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47252" y="4353091"/>
              <a:ext cx="450354" cy="26020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25754" y="4310896"/>
              <a:ext cx="710716" cy="18284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96254" y="4486708"/>
              <a:ext cx="5861648" cy="372720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1200496" y="1306277"/>
            <a:ext cx="5590540" cy="147066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dirty="0" sz="1400">
                <a:latin typeface="Times New Roman"/>
                <a:cs typeface="Times New Roman"/>
              </a:rPr>
              <a:t>КОМУПАЛЬНИИ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ЗАКЛАД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430"/>
              </a:lnSpc>
              <a:spcBef>
                <a:spcPts val="150"/>
              </a:spcBef>
            </a:pPr>
            <a:r>
              <a:rPr dirty="0" sz="1400" spc="55">
                <a:latin typeface="Times New Roman"/>
                <a:cs typeface="Times New Roman"/>
              </a:rPr>
              <a:t>«ІНКЛЮЗНВНО-</a:t>
            </a:r>
            <a:r>
              <a:rPr dirty="0" sz="1400" spc="60">
                <a:latin typeface="Times New Roman"/>
                <a:cs typeface="Times New Roman"/>
              </a:rPr>
              <a:t>РЕСУРСННЙ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40">
                <a:latin typeface="Times New Roman"/>
                <a:cs typeface="Times New Roman"/>
              </a:rPr>
              <a:t>ЦЕНТР»</a:t>
            </a:r>
            <a:endParaRPr sz="1400">
              <a:latin typeface="Times New Roman"/>
              <a:cs typeface="Times New Roman"/>
            </a:endParaRPr>
          </a:p>
          <a:p>
            <a:pPr algn="ctr" marL="8255">
              <a:lnSpc>
                <a:spcPts val="2210"/>
              </a:lnSpc>
              <a:tabLst>
                <a:tab pos="2701290" algn="l"/>
              </a:tabLst>
            </a:pPr>
            <a:r>
              <a:rPr dirty="0" sz="2050">
                <a:latin typeface="Times New Roman"/>
                <a:cs typeface="Times New Roman"/>
              </a:rPr>
              <a:t>ши</a:t>
            </a:r>
            <a:r>
              <a:rPr dirty="0" sz="2050" spc="254">
                <a:latin typeface="Times New Roman"/>
                <a:cs typeface="Times New Roman"/>
              </a:rPr>
              <a:t> </a:t>
            </a:r>
            <a:r>
              <a:rPr dirty="0" sz="2050" spc="-10">
                <a:latin typeface="Times New Roman"/>
                <a:cs typeface="Times New Roman"/>
              </a:rPr>
              <a:t>окlвської</a:t>
            </a:r>
            <a:r>
              <a:rPr dirty="0" sz="2050" spc="-100">
                <a:latin typeface="Times New Roman"/>
                <a:cs typeface="Times New Roman"/>
              </a:rPr>
              <a:t> </a:t>
            </a:r>
            <a:r>
              <a:rPr dirty="0" sz="2050" spc="-10">
                <a:latin typeface="Times New Roman"/>
                <a:cs typeface="Times New Roman"/>
              </a:rPr>
              <a:t>сЕлищної</a:t>
            </a:r>
            <a:r>
              <a:rPr dirty="0" sz="2050">
                <a:latin typeface="Times New Roman"/>
                <a:cs typeface="Times New Roman"/>
              </a:rPr>
              <a:t>	</a:t>
            </a:r>
            <a:r>
              <a:rPr dirty="0" sz="2050" spc="-20">
                <a:latin typeface="Times New Roman"/>
                <a:cs typeface="Times New Roman"/>
              </a:rPr>
              <a:t>›tди</a:t>
            </a:r>
            <a:endParaRPr sz="2050">
              <a:latin typeface="Times New Roman"/>
              <a:cs typeface="Times New Roman"/>
            </a:endParaRPr>
          </a:p>
          <a:p>
            <a:pPr algn="ctr" marL="12700" marR="5080">
              <a:lnSpc>
                <a:spcPts val="1630"/>
              </a:lnSpc>
              <a:spcBef>
                <a:spcPts val="940"/>
              </a:spcBef>
            </a:pPr>
            <a:r>
              <a:rPr dirty="0" sz="1400" spc="-25">
                <a:latin typeface="Times New Roman"/>
                <a:cs typeface="Times New Roman"/>
              </a:rPr>
              <a:t>вуд.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Вишнева,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220">
                <a:latin typeface="Times New Roman"/>
                <a:cs typeface="Times New Roman"/>
              </a:rPr>
              <a:t>I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757575"/>
                </a:solidFill>
                <a:latin typeface="Times New Roman"/>
                <a:cs typeface="Times New Roman"/>
              </a:rPr>
              <a:t>,</a:t>
            </a:r>
            <a:r>
              <a:rPr dirty="0" sz="1400" spc="-90">
                <a:solidFill>
                  <a:srgbClr val="757575"/>
                </a:solidFill>
                <a:latin typeface="Times New Roman"/>
                <a:cs typeface="Times New Roman"/>
              </a:rPr>
              <a:t> </a:t>
            </a:r>
            <a:r>
              <a:rPr dirty="0" sz="1400" spc="-290">
                <a:latin typeface="Times New Roman"/>
                <a:cs typeface="Times New Roman"/>
              </a:rPr>
              <a:t>с—</a:t>
            </a:r>
            <a:r>
              <a:rPr dirty="0" sz="1400" spc="-250">
                <a:latin typeface="Times New Roman"/>
                <a:cs typeface="Times New Roman"/>
              </a:rPr>
              <a:t>ще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Широке,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Криворізький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раион,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Дніпропетровеька область,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53700,</a:t>
            </a:r>
            <a:endParaRPr sz="1400">
              <a:latin typeface="Times New Roman"/>
              <a:cs typeface="Times New Roman"/>
            </a:endParaRPr>
          </a:p>
          <a:p>
            <a:pPr algn="ctr" marR="12065">
              <a:lnSpc>
                <a:spcPts val="1565"/>
              </a:lnSpc>
            </a:pPr>
            <a:r>
              <a:rPr dirty="0" sz="1400" spc="-10">
                <a:latin typeface="Times New Roman"/>
                <a:cs typeface="Times New Roman"/>
              </a:rPr>
              <a:t>e-</a:t>
            </a:r>
            <a:r>
              <a:rPr dirty="0" sz="1400">
                <a:latin typeface="Times New Roman"/>
                <a:cs typeface="Times New Roman"/>
              </a:rPr>
              <a:t>mail: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shyrokivskyi.ircЦukr.net,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11111"/>
                </a:solidFill>
                <a:latin typeface="Times New Roman"/>
                <a:cs typeface="Times New Roman"/>
              </a:rPr>
              <a:t>код</a:t>
            </a:r>
            <a:r>
              <a:rPr dirty="0" sz="1400" spc="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СДРПОУ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45734425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27276" y="3371474"/>
            <a:ext cx="21005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Вих. </a:t>
            </a:r>
            <a:r>
              <a:rPr dirty="0" sz="1400" spc="-140" i="1">
                <a:solidFill>
                  <a:srgbClr val="1F1F1F"/>
                </a:solidFill>
                <a:latin typeface="Times New Roman"/>
                <a:cs typeface="Times New Roman"/>
              </a:rPr>
              <a:t>Nз</a:t>
            </a:r>
            <a:r>
              <a:rPr dirty="0" sz="1400" spc="55" i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05.02.2026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3060" y="4150561"/>
            <a:ext cx="6162675" cy="154178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1350" spc="75">
                <a:latin typeface="Cambria"/>
                <a:cs typeface="Cambria"/>
              </a:rPr>
              <a:t>Про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зиіни</a:t>
            </a:r>
            <a:r>
              <a:rPr dirty="0" sz="1350" spc="6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та</a:t>
            </a:r>
            <a:r>
              <a:rPr dirty="0" sz="1350" spc="7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доповненнп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до</a:t>
            </a:r>
            <a:endParaRPr sz="1350">
              <a:latin typeface="Cambria"/>
              <a:cs typeface="Cambria"/>
            </a:endParaRPr>
          </a:p>
          <a:p>
            <a:pPr marL="29209">
              <a:lnSpc>
                <a:spcPct val="100000"/>
              </a:lnSpc>
              <a:spcBef>
                <a:spcPts val="415"/>
              </a:spcBef>
            </a:pPr>
            <a:r>
              <a:rPr dirty="0" sz="950" spc="-25">
                <a:latin typeface="Cambria"/>
                <a:cs typeface="Cambria"/>
              </a:rPr>
              <a:t>КОЛ</a:t>
            </a:r>
            <a:endParaRPr sz="9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950">
              <a:latin typeface="Cambria"/>
              <a:cs typeface="Cambria"/>
            </a:endParaRPr>
          </a:p>
          <a:p>
            <a:pPr algn="just" marL="20320" marR="5080" indent="93980">
              <a:lnSpc>
                <a:spcPct val="97300"/>
              </a:lnSpc>
            </a:pPr>
            <a:r>
              <a:rPr dirty="0" sz="1400">
                <a:latin typeface="Times New Roman"/>
                <a:cs typeface="Times New Roman"/>
              </a:rPr>
              <a:t>оговору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між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адмініетраиісю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Комунального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заклаву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«Інклюзнвно-ресурений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центр»</a:t>
            </a:r>
            <a:r>
              <a:rPr dirty="0" sz="1400" spc="254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Широківськоі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селищної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ради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та</a:t>
            </a:r>
            <a:r>
              <a:rPr dirty="0" sz="1400" spc="2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трудовим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колективом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Комунального </a:t>
            </a:r>
            <a:r>
              <a:rPr dirty="0" sz="1350">
                <a:latin typeface="Times New Roman"/>
                <a:cs typeface="Times New Roman"/>
              </a:rPr>
              <a:t>закладу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«Інклюзивно-ресурсний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цевтр›і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Широківськоі’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еелищноі’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ради»</a:t>
            </a:r>
            <a:r>
              <a:rPr dirty="0" sz="1350" spc="17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2025— </a:t>
            </a:r>
            <a:r>
              <a:rPr dirty="0" sz="1400">
                <a:latin typeface="Times New Roman"/>
                <a:cs typeface="Times New Roman"/>
              </a:rPr>
              <a:t>2028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роки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з</a:t>
            </a:r>
            <a:r>
              <a:rPr dirty="0" sz="1400" spc="-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прошнурованими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пронумерованими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сторінками.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44665" y="3639586"/>
            <a:ext cx="2510155" cy="384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33475" algn="l"/>
              </a:tabLst>
            </a:pPr>
            <a:r>
              <a:rPr dirty="0" sz="950" i="1">
                <a:solidFill>
                  <a:srgbClr val="212121"/>
                </a:solidFill>
                <a:latin typeface="Cambria"/>
                <a:cs typeface="Cambria"/>
              </a:rPr>
              <a:t>И</a:t>
            </a:r>
            <a:r>
              <a:rPr dirty="0" sz="950" spc="155" i="1">
                <a:solidFill>
                  <a:srgbClr val="212121"/>
                </a:solidFill>
                <a:latin typeface="Cambria"/>
                <a:cs typeface="Cambria"/>
              </a:rPr>
              <a:t>  </a:t>
            </a:r>
            <a:r>
              <a:rPr dirty="0" sz="950" spc="55" i="1">
                <a:latin typeface="Cambria"/>
                <a:cs typeface="Cambria"/>
              </a:rPr>
              <a:t>ОК</a:t>
            </a:r>
            <a:r>
              <a:rPr dirty="0" sz="950" spc="-70" i="1">
                <a:latin typeface="Cambria"/>
                <a:cs typeface="Cambria"/>
              </a:rPr>
              <a:t> </a:t>
            </a:r>
            <a:r>
              <a:rPr dirty="0" sz="950" spc="-10" i="1">
                <a:solidFill>
                  <a:srgbClr val="1F1F1F"/>
                </a:solidFill>
                <a:latin typeface="Cambria"/>
                <a:cs typeface="Cambria"/>
              </a:rPr>
              <a:t>i</a:t>
            </a:r>
            <a:r>
              <a:rPr dirty="0" sz="950" spc="-95" i="1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BCb</a:t>
            </a:r>
            <a:r>
              <a:rPr dirty="0" sz="950" spc="105">
                <a:latin typeface="Cambria"/>
                <a:cs typeface="Cambria"/>
              </a:rPr>
              <a:t> </a:t>
            </a:r>
            <a:r>
              <a:rPr dirty="0" sz="950" spc="-25">
                <a:latin typeface="Cambria"/>
                <a:cs typeface="Cambria"/>
              </a:rPr>
              <a:t>КОД</a:t>
            </a:r>
            <a:r>
              <a:rPr dirty="0" sz="950">
                <a:latin typeface="Cambria"/>
                <a:cs typeface="Cambria"/>
              </a:rPr>
              <a:t>	</a:t>
            </a:r>
            <a:r>
              <a:rPr dirty="0" sz="950" spc="95">
                <a:latin typeface="Cambria"/>
                <a:cs typeface="Cambria"/>
              </a:rPr>
              <a:t>CeЛИЩHOM\</a:t>
            </a:r>
            <a:r>
              <a:rPr dirty="0" sz="950" spc="465">
                <a:latin typeface="Cambria"/>
                <a:cs typeface="Cambria"/>
              </a:rPr>
              <a:t> </a:t>
            </a:r>
            <a:r>
              <a:rPr dirty="0" sz="950" spc="20" i="1">
                <a:latin typeface="Cambria"/>
                <a:cs typeface="Cambria"/>
              </a:rPr>
              <a:t>ГОІІОВ</a:t>
            </a:r>
            <a:r>
              <a:rPr dirty="0" sz="950" spc="25" i="1">
                <a:latin typeface="Cambria"/>
                <a:cs typeface="Cambria"/>
              </a:rPr>
              <a:t> </a:t>
            </a:r>
            <a:r>
              <a:rPr dirty="0" sz="950" spc="-50" i="1">
                <a:latin typeface="Cambria"/>
                <a:cs typeface="Cambria"/>
              </a:rPr>
              <a:t>i</a:t>
            </a:r>
            <a:endParaRPr sz="950">
              <a:latin typeface="Cambria"/>
              <a:cs typeface="Cambria"/>
            </a:endParaRPr>
          </a:p>
          <a:p>
            <a:pPr marL="821055">
              <a:lnSpc>
                <a:spcPct val="100000"/>
              </a:lnSpc>
              <a:spcBef>
                <a:spcPts val="65"/>
              </a:spcBef>
            </a:pPr>
            <a:r>
              <a:rPr dirty="0" sz="1350" spc="-10">
                <a:latin typeface="Cambria"/>
                <a:cs typeface="Cambria"/>
              </a:rPr>
              <a:t>Олександру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60">
                <a:latin typeface="Cambria"/>
                <a:cs typeface="Cambria"/>
              </a:rPr>
              <a:t>КОКУЛУ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33247" y="5666889"/>
            <a:ext cx="6129655" cy="431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253365">
              <a:lnSpc>
                <a:spcPts val="1580"/>
              </a:lnSpc>
              <a:spcBef>
                <a:spcPts val="185"/>
              </a:spcBef>
              <a:tabLst>
                <a:tab pos="852805" algn="l"/>
                <a:tab pos="1154430" algn="l"/>
                <a:tab pos="1210310" algn="l"/>
                <a:tab pos="1590040" algn="l"/>
                <a:tab pos="2205355" algn="l"/>
                <a:tab pos="2420620" algn="l"/>
                <a:tab pos="3216275" algn="l"/>
                <a:tab pos="3425190" algn="l"/>
                <a:tab pos="3701415" algn="l"/>
                <a:tab pos="4072890" algn="l"/>
                <a:tab pos="4518660" algn="l"/>
                <a:tab pos="4876800" algn="l"/>
                <a:tab pos="5101590" algn="l"/>
                <a:tab pos="603885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Зміни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solidFill>
                  <a:srgbClr val="0C0C0C"/>
                </a:solidFill>
                <a:latin typeface="Times New Roman"/>
                <a:cs typeface="Times New Roman"/>
              </a:rPr>
              <a:t>та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доповнення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розроблено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solidFill>
                  <a:srgbClr val="2A2A2A"/>
                </a:solidFill>
                <a:latin typeface="Times New Roman"/>
                <a:cs typeface="Times New Roman"/>
              </a:rPr>
              <a:t>з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метоіо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приведение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документа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0">
                <a:solidFill>
                  <a:srgbClr val="262626"/>
                </a:solidFill>
                <a:latin typeface="Times New Roman"/>
                <a:cs typeface="Times New Roman"/>
              </a:rPr>
              <a:t>у </a:t>
            </a:r>
            <a:r>
              <a:rPr dirty="0" sz="1350" spc="-10">
                <a:latin typeface="Times New Roman"/>
                <a:cs typeface="Times New Roman"/>
              </a:rPr>
              <a:t>відповідність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5">
                <a:solidFill>
                  <a:srgbClr val="151515"/>
                </a:solidFill>
                <a:latin typeface="Times New Roman"/>
                <a:cs typeface="Times New Roman"/>
              </a:rPr>
              <a:t>до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чинного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законодавства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solidFill>
                  <a:srgbClr val="1C1C1C"/>
                </a:solidFill>
                <a:latin typeface="Times New Roman"/>
                <a:cs typeface="Times New Roman"/>
              </a:rPr>
              <a:t>з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66083" y="5867312"/>
            <a:ext cx="9747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урахуваііням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31702" y="6081120"/>
            <a:ext cx="31013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організаиійних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змін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131313"/>
                </a:solidFill>
                <a:latin typeface="Times New Roman"/>
                <a:cs typeface="Times New Roman"/>
              </a:rPr>
              <a:t>у</a:t>
            </a:r>
            <a:r>
              <a:rPr dirty="0" sz="1300" spc="2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111111"/>
                </a:solidFill>
                <a:latin typeface="Times New Roman"/>
                <a:cs typeface="Times New Roman"/>
              </a:rPr>
              <a:t>діяльності</a:t>
            </a:r>
            <a:r>
              <a:rPr dirty="0" sz="1300" spc="4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зак,чаду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30633" y="6278712"/>
            <a:ext cx="6292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7510" algn="l"/>
              </a:tabLst>
            </a:pPr>
            <a:r>
              <a:rPr dirty="0" sz="1350" spc="-25">
                <a:solidFill>
                  <a:srgbClr val="161616"/>
                </a:solidFill>
                <a:latin typeface="Times New Roman"/>
                <a:cs typeface="Times New Roman"/>
              </a:rPr>
              <a:t>До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п.7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003761" y="6278712"/>
            <a:ext cx="50609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42010" algn="l"/>
                <a:tab pos="1852930" algn="l"/>
                <a:tab pos="2778125" algn="l"/>
                <a:tab pos="3695700" algn="l"/>
                <a:tab pos="5013325" algn="l"/>
              </a:tabLst>
            </a:pPr>
            <a:r>
              <a:rPr dirty="0" sz="1350" spc="-10">
                <a:latin typeface="Times New Roman"/>
                <a:cs typeface="Times New Roman"/>
              </a:rPr>
              <a:t>Порядку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повідомної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peecтpauii’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0C0C0C"/>
                </a:solidFill>
                <a:latin typeface="Times New Roman"/>
                <a:cs typeface="Times New Roman"/>
              </a:rPr>
              <a:t>галузевих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(міжгалузевих)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solidFill>
                  <a:srgbClr val="0F0F0F"/>
                </a:solidFill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21762" y="6482653"/>
            <a:ext cx="6152515" cy="146431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4604" marR="12700" indent="-2540">
              <a:lnSpc>
                <a:spcPct val="98000"/>
              </a:lnSpc>
              <a:spcBef>
                <a:spcPts val="130"/>
              </a:spcBef>
            </a:pPr>
            <a:r>
              <a:rPr dirty="0" sz="1350">
                <a:latin typeface="Times New Roman"/>
                <a:cs typeface="Times New Roman"/>
              </a:rPr>
              <a:t>територіальних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уход,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колективних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договорів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Пoc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13.02.20</a:t>
            </a:r>
            <a:r>
              <a:rPr dirty="0" sz="1350" spc="-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4B4B4B"/>
                </a:solidFill>
                <a:latin typeface="Times New Roman"/>
                <a:cs typeface="Times New Roman"/>
              </a:rPr>
              <a:t>l3</a:t>
            </a:r>
            <a:r>
              <a:rPr dirty="0" sz="1350" spc="140">
                <a:solidFill>
                  <a:srgbClr val="4B4B4B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р.</a:t>
            </a:r>
            <a:r>
              <a:rPr dirty="0" sz="1350" spc="4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i="1">
                <a:solidFill>
                  <a:srgbClr val="161616"/>
                </a:solidFill>
                <a:latin typeface="Times New Roman"/>
                <a:cs typeface="Times New Roman"/>
              </a:rPr>
              <a:t>N•</a:t>
            </a:r>
            <a:r>
              <a:rPr dirty="0" sz="1350" spc="470" i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115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(в</a:t>
            </a:r>
            <a:r>
              <a:rPr dirty="0" sz="1350" spc="4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редакції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Гlостанови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Ухраі‘ни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вуд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21.08.2019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р.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N•</a:t>
            </a:r>
            <a:r>
              <a:rPr dirty="0" sz="1400" spc="4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765)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навасмо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згоду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 spc="-20">
                <a:latin typeface="Times New Roman"/>
                <a:cs typeface="Times New Roman"/>
              </a:rPr>
              <a:t>оприлюднення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доповнення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до</a:t>
            </a:r>
            <a:r>
              <a:rPr dirty="0" sz="1400" spc="-8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колективного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договору.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320040">
              <a:lnSpc>
                <a:spcPct val="100000"/>
              </a:lnSpc>
            </a:pPr>
            <a:r>
              <a:rPr dirty="0" sz="1350" spc="-20">
                <a:solidFill>
                  <a:srgbClr val="111111"/>
                </a:solidFill>
                <a:latin typeface="Cambria"/>
                <a:cs typeface="Cambria"/>
              </a:rPr>
              <a:t>Додаток:</a:t>
            </a:r>
            <a:r>
              <a:rPr dirty="0" sz="1350" spc="9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один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65">
                <a:latin typeface="Cambria"/>
                <a:cs typeface="Cambria"/>
              </a:rPr>
              <a:t>примірни</a:t>
            </a:r>
            <a:r>
              <a:rPr dirty="0" sz="1350" spc="-114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505050"/>
                </a:solidFill>
                <a:latin typeface="Cambria"/>
                <a:cs typeface="Cambria"/>
              </a:rPr>
              <a:t>к</a:t>
            </a:r>
            <a:r>
              <a:rPr dirty="0" sz="1350" spc="7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350" spc="-105">
                <a:solidFill>
                  <a:srgbClr val="161616"/>
                </a:solidFill>
                <a:latin typeface="Cambria"/>
                <a:cs typeface="Cambria"/>
              </a:rPr>
              <a:t>змеи</a:t>
            </a:r>
            <a:r>
              <a:rPr dirty="0" sz="1350" spc="4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-15">
                <a:latin typeface="Cambria"/>
                <a:cs typeface="Cambria"/>
              </a:rPr>
              <a:t> </a:t>
            </a:r>
            <a:r>
              <a:rPr dirty="0" sz="1350" spc="-45">
                <a:solidFill>
                  <a:srgbClr val="111111"/>
                </a:solidFill>
                <a:latin typeface="Cambria"/>
                <a:cs typeface="Cambria"/>
              </a:rPr>
              <a:t>доловнень</a:t>
            </a:r>
            <a:r>
              <a:rPr dirty="0" sz="1350" spc="12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до</a:t>
            </a:r>
            <a:r>
              <a:rPr dirty="0" sz="1350" spc="-2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i="1">
                <a:latin typeface="Cambria"/>
                <a:cs typeface="Cambria"/>
              </a:rPr>
              <a:t>копек</a:t>
            </a:r>
            <a:r>
              <a:rPr dirty="0" sz="1350" spc="-75" i="1">
                <a:latin typeface="Cambria"/>
                <a:cs typeface="Cambria"/>
              </a:rPr>
              <a:t> </a:t>
            </a:r>
            <a:r>
              <a:rPr dirty="0" sz="1350" spc="-10" i="1">
                <a:latin typeface="Cambria"/>
                <a:cs typeface="Cambria"/>
              </a:rPr>
              <a:t>сивного</a:t>
            </a:r>
            <a:r>
              <a:rPr dirty="0" sz="1350" spc="75" i="1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договору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на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4</a:t>
            </a:r>
            <a:endParaRPr sz="13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latin typeface="Cambria"/>
                <a:cs typeface="Cambria"/>
              </a:rPr>
              <a:t>сторінки.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26965" y="8877205"/>
            <a:ext cx="7308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55">
                <a:latin typeface="Cambria"/>
                <a:cs typeface="Cambria"/>
              </a:rPr>
              <a:t>Ціtректор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04879" y="8856792"/>
            <a:ext cx="9239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Ілона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ГУPA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735" y="84388"/>
            <a:ext cx="1210328" cy="187063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77273" y="1202550"/>
            <a:ext cx="450354" cy="61182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367" y="5457187"/>
            <a:ext cx="14073" cy="14064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294" y="7552859"/>
            <a:ext cx="14073" cy="11955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25177" y="2827047"/>
            <a:ext cx="372950" cy="26723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10972" y="8903091"/>
            <a:ext cx="1196254" cy="120958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97030" y="3094281"/>
            <a:ext cx="506649" cy="14064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331" y="5717388"/>
            <a:ext cx="21110" cy="29536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2220" y="7960741"/>
            <a:ext cx="84441" cy="302395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22405" y="1916439"/>
            <a:ext cx="6151245" cy="6117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">
              <a:lnSpc>
                <a:spcPts val="1535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КОМУНАЛЬНИіf</a:t>
            </a:r>
            <a:r>
              <a:rPr dirty="0" sz="1450" spc="4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ЗАКЛАД</a:t>
            </a:r>
            <a:endParaRPr sz="1450">
              <a:latin typeface="Times New Roman"/>
              <a:cs typeface="Times New Roman"/>
            </a:endParaRPr>
          </a:p>
          <a:p>
            <a:pPr algn="ctr" marR="6350">
              <a:lnSpc>
                <a:spcPts val="1880"/>
              </a:lnSpc>
            </a:pPr>
            <a:r>
              <a:rPr dirty="0" sz="1950" spc="-85">
                <a:latin typeface="Times New Roman"/>
                <a:cs typeface="Times New Roman"/>
              </a:rPr>
              <a:t>«шклюзивнo—</a:t>
            </a:r>
            <a:r>
              <a:rPr dirty="0" sz="1950">
                <a:latin typeface="Times New Roman"/>
                <a:cs typeface="Times New Roman"/>
              </a:rPr>
              <a:t>Pгcv</a:t>
            </a:r>
            <a:r>
              <a:rPr dirty="0" sz="1950" spc="270">
                <a:latin typeface="Times New Roman"/>
                <a:cs typeface="Times New Roman"/>
              </a:rPr>
              <a:t> </a:t>
            </a:r>
            <a:r>
              <a:rPr dirty="0" sz="1950" spc="55">
                <a:latin typeface="Times New Roman"/>
                <a:cs typeface="Times New Roman"/>
              </a:rPr>
              <a:t>сний</a:t>
            </a:r>
            <a:r>
              <a:rPr dirty="0" sz="1950" spc="-160">
                <a:latin typeface="Times New Roman"/>
                <a:cs typeface="Times New Roman"/>
              </a:rPr>
              <a:t> </a:t>
            </a:r>
            <a:r>
              <a:rPr dirty="0" sz="1950" spc="-10">
                <a:latin typeface="Times New Roman"/>
                <a:cs typeface="Times New Roman"/>
              </a:rPr>
              <a:t>цгнтР»</a:t>
            </a:r>
            <a:endParaRPr sz="1950">
              <a:latin typeface="Times New Roman"/>
              <a:cs typeface="Times New Roman"/>
            </a:endParaRPr>
          </a:p>
          <a:p>
            <a:pPr algn="ctr">
              <a:lnSpc>
                <a:spcPts val="2145"/>
              </a:lnSpc>
            </a:pPr>
            <a:r>
              <a:rPr dirty="0" sz="2000" spc="-10">
                <a:latin typeface="Times New Roman"/>
                <a:cs typeface="Times New Roman"/>
              </a:rPr>
              <a:t>шиРоківської</a:t>
            </a:r>
            <a:r>
              <a:rPr dirty="0" sz="2000" spc="1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сглищної</a:t>
            </a:r>
            <a:r>
              <a:rPr dirty="0" sz="2000" spc="45">
                <a:latin typeface="Times New Roman"/>
                <a:cs typeface="Times New Roman"/>
              </a:rPr>
              <a:t> </a:t>
            </a:r>
            <a:r>
              <a:rPr dirty="0" sz="2000" spc="-280">
                <a:latin typeface="Times New Roman"/>
                <a:cs typeface="Times New Roman"/>
              </a:rPr>
              <a:t>люди</a:t>
            </a:r>
            <a:endParaRPr sz="2000">
              <a:latin typeface="Times New Roman"/>
              <a:cs typeface="Times New Roman"/>
            </a:endParaRPr>
          </a:p>
          <a:p>
            <a:pPr algn="ctr" marL="302895" marR="289560">
              <a:lnSpc>
                <a:spcPts val="1630"/>
              </a:lnSpc>
              <a:spcBef>
                <a:spcPts val="950"/>
              </a:spcBef>
            </a:pPr>
            <a:r>
              <a:rPr dirty="0" sz="1450" spc="-80">
                <a:latin typeface="Times New Roman"/>
                <a:cs typeface="Times New Roman"/>
              </a:rPr>
              <a:t>вул.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Виюнева,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185">
                <a:solidFill>
                  <a:srgbClr val="2D2D2D"/>
                </a:solidFill>
                <a:latin typeface="Times New Roman"/>
                <a:cs typeface="Times New Roman"/>
              </a:rPr>
              <a:t>I</a:t>
            </a:r>
            <a:r>
              <a:rPr dirty="0" sz="1450" spc="-10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50" spc="-120">
                <a:latin typeface="Times New Roman"/>
                <a:cs typeface="Times New Roman"/>
              </a:rPr>
              <a:t>А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81818"/>
                </a:solidFill>
                <a:latin typeface="Times New Roman"/>
                <a:cs typeface="Times New Roman"/>
              </a:rPr>
              <a:t>,</a:t>
            </a:r>
            <a:r>
              <a:rPr dirty="0" sz="1450" spc="-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с-</a:t>
            </a:r>
            <a:r>
              <a:rPr dirty="0" sz="1450">
                <a:latin typeface="Times New Roman"/>
                <a:cs typeface="Times New Roman"/>
              </a:rPr>
              <a:t>ще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Широке,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Криворізький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район,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Дніпропетровська </a:t>
            </a:r>
            <a:r>
              <a:rPr dirty="0" sz="1450" spc="-30">
                <a:latin typeface="Times New Roman"/>
                <a:cs typeface="Times New Roman"/>
              </a:rPr>
              <a:t>область,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31313"/>
                </a:solidFill>
                <a:latin typeface="Times New Roman"/>
                <a:cs typeface="Times New Roman"/>
              </a:rPr>
              <a:t>53700,</a:t>
            </a:r>
            <a:endParaRPr sz="1450">
              <a:latin typeface="Times New Roman"/>
              <a:cs typeface="Times New Roman"/>
            </a:endParaRPr>
          </a:p>
          <a:p>
            <a:pPr algn="ctr" marR="3175">
              <a:lnSpc>
                <a:spcPts val="1545"/>
              </a:lnSpc>
            </a:pPr>
            <a:r>
              <a:rPr dirty="0" sz="1450" spc="-95">
                <a:solidFill>
                  <a:srgbClr val="0E0E0E"/>
                </a:solidFill>
                <a:latin typeface="Times New Roman"/>
                <a:cs typeface="Times New Roman"/>
              </a:rPr>
              <a:t>e-</a:t>
            </a:r>
            <a:r>
              <a:rPr dirty="0" sz="1450" spc="-65">
                <a:solidFill>
                  <a:srgbClr val="0E0E0E"/>
                </a:solidFill>
                <a:latin typeface="Times New Roman"/>
                <a:cs typeface="Times New Roman"/>
              </a:rPr>
              <a:t>rnai1:</a:t>
            </a:r>
            <a:r>
              <a:rPr dirty="0" sz="1450" spc="9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  <a:hlinkClick r:id="rId11"/>
              </a:rPr>
              <a:t>shyrokivskyi,irc@uki.net,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80">
                <a:solidFill>
                  <a:srgbClr val="343434"/>
                </a:solidFill>
                <a:latin typeface="Times New Roman"/>
                <a:cs typeface="Times New Roman"/>
              </a:rPr>
              <a:t>код</a:t>
            </a:r>
            <a:r>
              <a:rPr dirty="0" sz="1450" spc="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СДРПОУ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45734425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algn="r" marR="18415">
              <a:lnSpc>
                <a:spcPts val="1614"/>
              </a:lnSpc>
            </a:pPr>
            <a:r>
              <a:rPr dirty="0" sz="1350" spc="-10">
                <a:latin typeface="Cambria"/>
                <a:cs typeface="Cambria"/>
              </a:rPr>
              <a:t>Широківському</a:t>
            </a:r>
            <a:r>
              <a:rPr dirty="0" sz="1350" spc="445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селищному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голові</a:t>
            </a:r>
            <a:endParaRPr sz="1350">
              <a:latin typeface="Cambria"/>
              <a:cs typeface="Cambria"/>
            </a:endParaRPr>
          </a:p>
          <a:p>
            <a:pPr algn="r" marR="20320">
              <a:lnSpc>
                <a:spcPts val="1614"/>
              </a:lnSpc>
            </a:pPr>
            <a:r>
              <a:rPr dirty="0" sz="1350" spc="-20">
                <a:latin typeface="Cambria"/>
                <a:cs typeface="Cambria"/>
              </a:rPr>
              <a:t>Олександру</a:t>
            </a:r>
            <a:r>
              <a:rPr dirty="0" sz="1350" spc="135">
                <a:latin typeface="Cambria"/>
                <a:cs typeface="Cambria"/>
              </a:rPr>
              <a:t> </a:t>
            </a:r>
            <a:r>
              <a:rPr dirty="0" sz="1350" spc="60">
                <a:latin typeface="Cambria"/>
                <a:cs typeface="Cambria"/>
              </a:rPr>
              <a:t>КОКУЛУ</a:t>
            </a:r>
            <a:endParaRPr sz="1350">
              <a:latin typeface="Cambria"/>
              <a:cs typeface="Cambria"/>
            </a:endParaRPr>
          </a:p>
          <a:p>
            <a:pPr algn="r" marL="3526790" marR="12700" indent="1815464">
              <a:lnSpc>
                <a:spcPts val="1880"/>
              </a:lnSpc>
              <a:spcBef>
                <a:spcPts val="55"/>
              </a:spcBef>
            </a:pPr>
            <a:r>
              <a:rPr dirty="0" sz="1400" spc="-85">
                <a:latin typeface="Cambria"/>
                <a:cs typeface="Cambria"/>
              </a:rPr>
              <a:t>Директора </a:t>
            </a:r>
            <a:r>
              <a:rPr dirty="0" sz="1400" spc="-100">
                <a:latin typeface="Cambria"/>
                <a:cs typeface="Cambria"/>
              </a:rPr>
              <a:t>КЗ«Інклюзивно—</a:t>
            </a:r>
            <a:r>
              <a:rPr dirty="0" sz="1400" spc="-75">
                <a:latin typeface="Cambria"/>
                <a:cs typeface="Cambria"/>
              </a:rPr>
              <a:t>ресурсний</a:t>
            </a:r>
            <a:r>
              <a:rPr dirty="0" sz="1400" spc="70">
                <a:latin typeface="Cambria"/>
                <a:cs typeface="Cambria"/>
              </a:rPr>
              <a:t> </a:t>
            </a:r>
            <a:r>
              <a:rPr dirty="0" sz="1400" spc="-70">
                <a:latin typeface="Cambria"/>
                <a:cs typeface="Cambria"/>
              </a:rPr>
              <a:t>центр»</a:t>
            </a:r>
            <a:endParaRPr sz="1400">
              <a:latin typeface="Cambria"/>
              <a:cs typeface="Cambria"/>
            </a:endParaRPr>
          </a:p>
          <a:p>
            <a:pPr algn="r" marR="6350">
              <a:lnSpc>
                <a:spcPct val="100000"/>
              </a:lnSpc>
              <a:spcBef>
                <a:spcPts val="185"/>
              </a:spcBef>
              <a:tabLst>
                <a:tab pos="1591310" algn="l"/>
              </a:tabLst>
            </a:pPr>
            <a:r>
              <a:rPr dirty="0" baseline="2057" sz="2025">
                <a:latin typeface="Cambria"/>
                <a:cs typeface="Cambria"/>
              </a:rPr>
              <a:t>Широківської</a:t>
            </a:r>
            <a:r>
              <a:rPr dirty="0" baseline="2057" sz="2025" spc="60">
                <a:latin typeface="Cambria"/>
                <a:cs typeface="Cambria"/>
              </a:rPr>
              <a:t> </a:t>
            </a:r>
            <a:r>
              <a:rPr dirty="0" baseline="2057" sz="2025" spc="-30">
                <a:latin typeface="Cambria"/>
                <a:cs typeface="Cambria"/>
              </a:rPr>
              <a:t>сели</a:t>
            </a:r>
            <a:r>
              <a:rPr dirty="0" baseline="2057" sz="2025">
                <a:latin typeface="Cambria"/>
                <a:cs typeface="Cambria"/>
              </a:rPr>
              <a:t>	</a:t>
            </a:r>
            <a:r>
              <a:rPr dirty="0" sz="1350">
                <a:latin typeface="Cambria"/>
                <a:cs typeface="Cambria"/>
              </a:rPr>
              <a:t>н</a:t>
            </a:r>
            <a:r>
              <a:rPr dirty="0" baseline="4115" sz="2025">
                <a:latin typeface="Cambria"/>
                <a:cs typeface="Cambria"/>
              </a:rPr>
              <a:t>ої</a:t>
            </a:r>
            <a:r>
              <a:rPr dirty="0" baseline="4115" sz="2025" spc="-30">
                <a:latin typeface="Cambria"/>
                <a:cs typeface="Cambria"/>
              </a:rPr>
              <a:t> </a:t>
            </a:r>
            <a:r>
              <a:rPr dirty="0" baseline="2057" sz="2025" spc="-30">
                <a:latin typeface="Cambria"/>
                <a:cs typeface="Cambria"/>
              </a:rPr>
              <a:t>ради</a:t>
            </a:r>
            <a:endParaRPr baseline="2057" sz="2025">
              <a:latin typeface="Cambria"/>
              <a:cs typeface="Cambria"/>
            </a:endParaRPr>
          </a:p>
          <a:p>
            <a:pPr algn="r" marR="5080">
              <a:lnSpc>
                <a:spcPct val="100000"/>
              </a:lnSpc>
              <a:spcBef>
                <a:spcPts val="110"/>
              </a:spcBef>
            </a:pPr>
            <a:r>
              <a:rPr dirty="0" sz="1450" spc="-90">
                <a:latin typeface="Cambria"/>
                <a:cs typeface="Cambria"/>
              </a:rPr>
              <a:t>Ілони</a:t>
            </a:r>
            <a:r>
              <a:rPr dirty="0" sz="1450" spc="25">
                <a:latin typeface="Cambria"/>
                <a:cs typeface="Cambria"/>
              </a:rPr>
              <a:t> </a:t>
            </a:r>
            <a:r>
              <a:rPr dirty="0" sz="1450" spc="-20">
                <a:latin typeface="Cambria"/>
                <a:cs typeface="Cambria"/>
              </a:rPr>
              <a:t>ГУPИ</a:t>
            </a:r>
            <a:endParaRPr sz="1450">
              <a:latin typeface="Cambria"/>
              <a:cs typeface="Cambria"/>
            </a:endParaRPr>
          </a:p>
          <a:p>
            <a:pPr algn="ctr" marR="62865">
              <a:lnSpc>
                <a:spcPct val="100000"/>
              </a:lnSpc>
              <a:spcBef>
                <a:spcPts val="1500"/>
              </a:spcBef>
            </a:pPr>
            <a:r>
              <a:rPr dirty="0" sz="1450" spc="-10">
                <a:latin typeface="Times New Roman"/>
                <a:cs typeface="Times New Roman"/>
              </a:rPr>
              <a:t>Заява</a:t>
            </a:r>
            <a:endParaRPr sz="1450">
              <a:latin typeface="Times New Roman"/>
              <a:cs typeface="Times New Roman"/>
            </a:endParaRPr>
          </a:p>
          <a:p>
            <a:pPr algn="just" marL="12700" marR="5080" indent="439420">
              <a:lnSpc>
                <a:spcPct val="96000"/>
              </a:lnSpc>
              <a:spcBef>
                <a:spcPts val="1639"/>
              </a:spcBef>
            </a:pPr>
            <a:r>
              <a:rPr dirty="0" sz="1400" spc="-20">
                <a:latin typeface="Cambria"/>
                <a:cs typeface="Cambria"/>
              </a:rPr>
              <a:t>Звертаемось</a:t>
            </a:r>
            <a:r>
              <a:rPr dirty="0" sz="1400" spc="254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383838"/>
                </a:solidFill>
                <a:latin typeface="Cambria"/>
                <a:cs typeface="Cambria"/>
              </a:rPr>
              <a:t>до</a:t>
            </a:r>
            <a:r>
              <a:rPr dirty="0" sz="1400" spc="114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Вас</a:t>
            </a:r>
            <a:r>
              <a:rPr dirty="0" sz="1400" spc="16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595959"/>
                </a:solidFill>
                <a:latin typeface="Cambria"/>
                <a:cs typeface="Cambria"/>
              </a:rPr>
              <a:t>з</a:t>
            </a:r>
            <a:r>
              <a:rPr dirty="0" sz="1400" spc="150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необхідністю</a:t>
            </a:r>
            <a:r>
              <a:rPr dirty="0" sz="1400" spc="229">
                <a:latin typeface="Cambria"/>
                <a:cs typeface="Cambria"/>
              </a:rPr>
              <a:t> </a:t>
            </a:r>
            <a:r>
              <a:rPr dirty="0" sz="1400" spc="-40">
                <a:latin typeface="Cambria"/>
                <a:cs typeface="Cambria"/>
              </a:rPr>
              <a:t>реестрапі'і</a:t>
            </a:r>
            <a:r>
              <a:rPr dirty="0" sz="1400" spc="26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змін</a:t>
            </a:r>
            <a:r>
              <a:rPr dirty="0" sz="1400" spc="19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81818"/>
                </a:solidFill>
                <a:latin typeface="Cambria"/>
                <a:cs typeface="Cambria"/>
              </a:rPr>
              <a:t>та</a:t>
            </a:r>
            <a:r>
              <a:rPr dirty="0" sz="1400" spc="17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доповненнь</a:t>
            </a:r>
            <a:r>
              <a:rPr dirty="0" sz="1400" spc="250">
                <a:latin typeface="Cambria"/>
                <a:cs typeface="Cambria"/>
              </a:rPr>
              <a:t> </a:t>
            </a:r>
            <a:r>
              <a:rPr dirty="0" sz="1400" spc="-25">
                <a:solidFill>
                  <a:srgbClr val="4D4D4D"/>
                </a:solidFill>
                <a:latin typeface="Cambria"/>
                <a:cs typeface="Cambria"/>
              </a:rPr>
              <a:t>до </a:t>
            </a:r>
            <a:r>
              <a:rPr dirty="0" sz="1400" spc="-80">
                <a:latin typeface="Cambria"/>
                <a:cs typeface="Cambria"/>
              </a:rPr>
              <a:t>колективного</a:t>
            </a:r>
            <a:r>
              <a:rPr dirty="0" sz="1400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договору</a:t>
            </a:r>
            <a:r>
              <a:rPr dirty="0" sz="1400" spc="-3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між</a:t>
            </a:r>
            <a:r>
              <a:rPr dirty="0" sz="1400" spc="-30"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адміністраціею</a:t>
            </a:r>
            <a:r>
              <a:rPr dirty="0" sz="1400" spc="-15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Комунального</a:t>
            </a:r>
            <a:r>
              <a:rPr dirty="0" sz="1400" spc="85">
                <a:latin typeface="Cambria"/>
                <a:cs typeface="Cambria"/>
              </a:rPr>
              <a:t> </a:t>
            </a:r>
            <a:r>
              <a:rPr dirty="0" sz="1400" spc="-80">
                <a:latin typeface="Cambria"/>
                <a:cs typeface="Cambria"/>
              </a:rPr>
              <a:t>закладу</a:t>
            </a:r>
            <a:r>
              <a:rPr dirty="0" sz="1400" spc="75">
                <a:latin typeface="Cambria"/>
                <a:cs typeface="Cambria"/>
              </a:rPr>
              <a:t> </a:t>
            </a:r>
            <a:r>
              <a:rPr dirty="0" sz="1400" spc="-85">
                <a:latin typeface="Cambria"/>
                <a:cs typeface="Cambria"/>
              </a:rPr>
              <a:t>«lнклюЗИВНQ- </a:t>
            </a:r>
            <a:r>
              <a:rPr dirty="0" sz="1400">
                <a:latin typeface="Cambria"/>
                <a:cs typeface="Cambria"/>
              </a:rPr>
              <a:t>ресурснии</a:t>
            </a:r>
            <a:r>
              <a:rPr dirty="0" sz="1400" spc="25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0C0C0C"/>
                </a:solidFill>
                <a:latin typeface="Cambria"/>
                <a:cs typeface="Cambria"/>
              </a:rPr>
              <a:t>центр»</a:t>
            </a:r>
            <a:r>
              <a:rPr dirty="0" sz="1400" spc="28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Широківськоі’</a:t>
            </a:r>
            <a:r>
              <a:rPr dirty="0" sz="1400" spc="22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селищноі’</a:t>
            </a:r>
            <a:r>
              <a:rPr dirty="0" sz="1400" spc="220"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рапи</a:t>
            </a:r>
            <a:r>
              <a:rPr dirty="0" sz="1400" spc="254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та</a:t>
            </a:r>
            <a:r>
              <a:rPr dirty="0" sz="1400" spc="25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трудовим</a:t>
            </a:r>
            <a:r>
              <a:rPr dirty="0" sz="1400" spc="285">
                <a:latin typeface="Cambria"/>
                <a:cs typeface="Cambria"/>
              </a:rPr>
              <a:t> </a:t>
            </a:r>
            <a:r>
              <a:rPr dirty="0" sz="1400" spc="-55">
                <a:latin typeface="Cambria"/>
                <a:cs typeface="Cambria"/>
              </a:rPr>
              <a:t>колективом </a:t>
            </a:r>
            <a:r>
              <a:rPr dirty="0" sz="1400" spc="-45">
                <a:latin typeface="Cambria"/>
                <a:cs typeface="Cambria"/>
              </a:rPr>
              <a:t>Комунального</a:t>
            </a:r>
            <a:r>
              <a:rPr dirty="0" sz="1400" spc="-20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закладу</a:t>
            </a:r>
            <a:r>
              <a:rPr dirty="0" sz="1400" spc="45">
                <a:latin typeface="Cambria"/>
                <a:cs typeface="Cambria"/>
              </a:rPr>
              <a:t> </a:t>
            </a:r>
            <a:r>
              <a:rPr dirty="0" sz="1400" spc="-105">
                <a:latin typeface="Cambria"/>
                <a:cs typeface="Cambria"/>
              </a:rPr>
              <a:t>«Інкліозивно—</a:t>
            </a:r>
            <a:r>
              <a:rPr dirty="0" sz="1400" spc="-80">
                <a:latin typeface="Cambria"/>
                <a:cs typeface="Cambria"/>
              </a:rPr>
              <a:t>ресурсний</a:t>
            </a:r>
            <a:r>
              <a:rPr dirty="0" sz="1400"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центр»</a:t>
            </a:r>
            <a:r>
              <a:rPr dirty="0" sz="1400" spc="40">
                <a:latin typeface="Cambria"/>
                <a:cs typeface="Cambria"/>
              </a:rPr>
              <a:t> </a:t>
            </a:r>
            <a:r>
              <a:rPr dirty="0" sz="1400" spc="-35">
                <a:latin typeface="Cambria"/>
                <a:cs typeface="Cambria"/>
              </a:rPr>
              <a:t>Широківсъкої</a:t>
            </a:r>
            <a:r>
              <a:rPr dirty="0" sz="1400" spc="3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селищної </a:t>
            </a:r>
            <a:r>
              <a:rPr dirty="0" sz="1400" spc="-60">
                <a:solidFill>
                  <a:srgbClr val="111111"/>
                </a:solidFill>
                <a:latin typeface="Cambria"/>
                <a:cs typeface="Cambria"/>
              </a:rPr>
              <a:t>ради»</a:t>
            </a:r>
            <a:r>
              <a:rPr dirty="0" sz="1400" spc="-2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на</a:t>
            </a:r>
            <a:r>
              <a:rPr dirty="0" sz="1400" spc="-15">
                <a:latin typeface="Cambria"/>
                <a:cs typeface="Cambria"/>
              </a:rPr>
              <a:t> </a:t>
            </a:r>
            <a:r>
              <a:rPr dirty="0" sz="1400" spc="-185">
                <a:latin typeface="Cambria"/>
                <a:cs typeface="Cambria"/>
              </a:rPr>
              <a:t>2025—</a:t>
            </a:r>
            <a:r>
              <a:rPr dirty="0" sz="1400" spc="-110">
                <a:latin typeface="Cambria"/>
                <a:cs typeface="Cambria"/>
              </a:rPr>
              <a:t>2028</a:t>
            </a:r>
            <a:r>
              <a:rPr dirty="0" sz="1400" spc="180"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роки</a:t>
            </a:r>
            <a:r>
              <a:rPr dirty="0" sz="1400" spc="-15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з</a:t>
            </a:r>
            <a:r>
              <a:rPr dirty="0" sz="1400" spc="-30"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прошнурованими</a:t>
            </a:r>
            <a:r>
              <a:rPr dirty="0" sz="1400" spc="-15">
                <a:latin typeface="Cambria"/>
                <a:cs typeface="Cambria"/>
              </a:rPr>
              <a:t> </a:t>
            </a:r>
            <a:r>
              <a:rPr dirty="0" sz="1400" spc="-110">
                <a:solidFill>
                  <a:srgbClr val="151515"/>
                </a:solidFill>
                <a:latin typeface="Cambria"/>
                <a:cs typeface="Cambria"/>
              </a:rPr>
              <a:t>та</a:t>
            </a:r>
            <a:r>
              <a:rPr dirty="0" sz="1400" spc="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400" spc="-60">
                <a:latin typeface="Cambria"/>
                <a:cs typeface="Cambria"/>
              </a:rPr>
              <a:t>пронумерованими</a:t>
            </a:r>
            <a:r>
              <a:rPr dirty="0" sz="1400" spc="25">
                <a:latin typeface="Cambria"/>
                <a:cs typeface="Cambria"/>
              </a:rPr>
              <a:t> </a:t>
            </a:r>
            <a:r>
              <a:rPr dirty="0" sz="1400" spc="-30">
                <a:latin typeface="Cambria"/>
                <a:cs typeface="Cambria"/>
              </a:rPr>
              <a:t>с</a:t>
            </a:r>
            <a:r>
              <a:rPr dirty="0" sz="1400" spc="-130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горінками.</a:t>
            </a:r>
            <a:endParaRPr sz="1400">
              <a:latin typeface="Cambria"/>
              <a:cs typeface="Cambria"/>
            </a:endParaRPr>
          </a:p>
          <a:p>
            <a:pPr algn="just" marL="19685" marR="5715" indent="481330">
              <a:lnSpc>
                <a:spcPct val="96000"/>
              </a:lnSpc>
              <a:spcBef>
                <a:spcPts val="1600"/>
              </a:spcBef>
            </a:pPr>
            <a:r>
              <a:rPr dirty="0" sz="1400">
                <a:latin typeface="Times New Roman"/>
                <a:cs typeface="Times New Roman"/>
              </a:rPr>
              <a:t>Вілповідно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п.7</a:t>
            </a:r>
            <a:r>
              <a:rPr dirty="0" sz="1400" spc="48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повідоиної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ресстраціі</a:t>
            </a:r>
            <a:r>
              <a:rPr dirty="0" sz="1400" spc="300">
                <a:latin typeface="Times New Roman"/>
                <a:cs typeface="Times New Roman"/>
              </a:rPr>
              <a:t>   </a:t>
            </a:r>
            <a:r>
              <a:rPr dirty="0" sz="1400" spc="-10" i="1">
                <a:latin typeface="Times New Roman"/>
                <a:cs typeface="Times New Roman"/>
              </a:rPr>
              <a:t>галузевчх </a:t>
            </a:r>
            <a:r>
              <a:rPr dirty="0" sz="1400">
                <a:latin typeface="Times New Roman"/>
                <a:cs typeface="Times New Roman"/>
              </a:rPr>
              <a:t>(міжгалузевих)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територіаяьних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угод,</a:t>
            </a:r>
            <a:r>
              <a:rPr dirty="0" sz="1400" spc="36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колективних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договорів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Rабінету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13.02.2013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р.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N•</a:t>
            </a:r>
            <a:r>
              <a:rPr dirty="0" sz="1400" spc="135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115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(в</a:t>
            </a:r>
            <a:r>
              <a:rPr dirty="0" sz="1400" spc="204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редакції </a:t>
            </a:r>
            <a:r>
              <a:rPr dirty="0" sz="1400" spc="-20">
                <a:latin typeface="Times New Roman"/>
                <a:cs typeface="Times New Roman"/>
              </a:rPr>
              <a:t>Постанови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Кабінету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Міністрів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від</a:t>
            </a:r>
            <a:r>
              <a:rPr dirty="0" sz="1400" spc="-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300">
                <a:solidFill>
                  <a:srgbClr val="212121"/>
                </a:solidFill>
                <a:latin typeface="Times New Roman"/>
                <a:cs typeface="Times New Roman"/>
              </a:rPr>
              <a:t>21</a:t>
            </a:r>
            <a:r>
              <a:rPr dirty="0" sz="1400" spc="2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.</a:t>
            </a:r>
            <a:r>
              <a:rPr dirty="0" sz="1400">
                <a:latin typeface="Times New Roman"/>
                <a:cs typeface="Times New Roman"/>
              </a:rPr>
              <a:t>08.2019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р. </a:t>
            </a:r>
            <a:r>
              <a:rPr dirty="0" sz="1400" spc="-405">
                <a:latin typeface="Times New Roman"/>
                <a:cs typeface="Times New Roman"/>
              </a:rPr>
              <a:t>N*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768)</a:t>
            </a:r>
            <a:r>
              <a:rPr dirty="0" sz="140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надаемо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згоду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 spc="-20">
                <a:latin typeface="Times New Roman"/>
                <a:cs typeface="Times New Roman"/>
              </a:rPr>
              <a:t>оприлюднення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та</a:t>
            </a:r>
            <a:r>
              <a:rPr dirty="0" sz="140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доповнення </a:t>
            </a:r>
            <a:r>
              <a:rPr dirty="0" sz="1400">
                <a:solidFill>
                  <a:srgbClr val="2D2D2D"/>
                </a:solidFill>
                <a:latin typeface="Times New Roman"/>
                <a:cs typeface="Times New Roman"/>
              </a:rPr>
              <a:t>до</a:t>
            </a:r>
            <a:r>
              <a:rPr dirty="0" sz="140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колективного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договор)'.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40478" y="9275906"/>
            <a:ext cx="73279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5">
                <a:latin typeface="Times New Roman"/>
                <a:cs typeface="Times New Roman"/>
              </a:rPr>
              <a:t>Директор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69920" y="9284404"/>
            <a:ext cx="925194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Cambria"/>
                <a:cs typeface="Cambria"/>
              </a:rPr>
              <a:t>Ілона</a:t>
            </a:r>
            <a:r>
              <a:rPr dirty="0" sz="1300" spc="-5">
                <a:latin typeface="Cambria"/>
                <a:cs typeface="Cambria"/>
              </a:rPr>
              <a:t> </a:t>
            </a:r>
            <a:r>
              <a:rPr dirty="0" sz="1300" spc="95">
                <a:latin typeface="Cambria"/>
                <a:cs typeface="Cambria"/>
              </a:rPr>
              <a:t>ГУPA</a:t>
            </a:r>
            <a:endParaRPr sz="13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2026-04-22T12:48:46Z</dcterms:created>
  <dcterms:modified xsi:type="dcterms:W3CDTF">2026-04-22T12:48:46Z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2026-04-22T00:00:00Z</vt:filetime>
  </property>
  <property fmtid="{D5CDD505-2E9C-101B-9397-08002B2CF9AE}" pid="3" name="Creator">
    <vt:lpwstr>(Foxit Advanced PDF Editor)</vt:lpwstr>
  </property>
  <property fmtid="{D5CDD505-2E9C-101B-9397-08002B2CF9AE}" pid="4" name="ICNAppName">
    <vt:lpwstr>Foxit Advanced PDF Editor</vt:lpwstr>
  </property>
  <property fmtid="{D5CDD505-2E9C-101B-9397-08002B2CF9AE}" pid="5" name="ICNAppPlatform">
    <vt:lpwstr>Windows</vt:lpwstr>
  </property>
  <property fmtid="{D5CDD505-2E9C-101B-9397-08002B2CF9AE}" pid="6" name="ICNAppVersion">
    <vt:lpwstr>3.10</vt:lpwstr>
  </property>
  <property fmtid="{D5CDD505-2E9C-101B-9397-08002B2CF9AE}" pid="7" name="LastSaved">
    <vt:filetime>2026-04-22T00:00:00Z</vt:filetime>
  </property>
  <property fmtid="{D5CDD505-2E9C-101B-9397-08002B2CF9AE}" pid="8" name="Producer">
    <vt:lpwstr>3-Heights(TM) PDF Security Shell 4.8.25.2 (http://www.pdf-tools.com)</vt:lpwstr>
  </property>
</Properties>
</file>